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F69BB-2FD0-4EBD-94A6-1EE910EC16A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0F6E0-0F3B-40D9-B777-177412BCC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Provides a way for teachers to conference with students.</a:t>
            </a:r>
            <a:r>
              <a:rPr lang="en-US" baseline="0" dirty="0" smtClean="0"/>
              <a:t> Teachers can identify progress and spot difficulties with concepts that have not been resolved during small group or class discussions.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0F6E0-0F3B-40D9-B777-177412BCCCD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8B1B0-E610-4BD8-9059-B4C812E7FBB8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2B2A9-D325-4E76-A30D-A346F66A4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Learning Journals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486400"/>
            <a:ext cx="6400800" cy="106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the K-8 Classroom</a:t>
            </a:r>
          </a:p>
          <a:p>
            <a:r>
              <a:rPr lang="en-US" dirty="0" smtClean="0"/>
              <a:t>By: Marcia Popp</a:t>
            </a:r>
            <a:endParaRPr lang="en-US" dirty="0"/>
          </a:p>
        </p:txBody>
      </p:sp>
      <p:pic>
        <p:nvPicPr>
          <p:cNvPr id="20484" name="Picture 4" descr="http://img5.douban.com/mpic/s19353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981200"/>
            <a:ext cx="2533650" cy="3322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Journals to Support Other Classroom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Writing  in journals and sharin</a:t>
            </a:r>
            <a:r>
              <a:rPr lang="en-US" sz="2400" dirty="0" smtClean="0"/>
              <a:t>g what they discover encourages students to explore their own strengths as learners and to gain skills in using mathematics, literature, writing, science, and social studies.</a:t>
            </a:r>
          </a:p>
          <a:p>
            <a:r>
              <a:rPr lang="en-US" sz="2400" dirty="0" smtClean="0"/>
              <a:t>Activities prominent in classrooms that integrate language across the curriculum are both supported and enhanced by using learning journals.</a:t>
            </a:r>
            <a:endParaRPr lang="en-US" sz="2400" dirty="0"/>
          </a:p>
        </p:txBody>
      </p:sp>
      <p:pic>
        <p:nvPicPr>
          <p:cNvPr id="2050" name="Picture 2" descr="http://sphotos-f.ak.fbcdn.net/hphotos-ak-prn1/36522_126567847510681_1201246537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676400"/>
            <a:ext cx="34290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Supporting Other Classroom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Reading Aloud</a:t>
            </a:r>
          </a:p>
          <a:p>
            <a:r>
              <a:rPr lang="en-US" dirty="0" smtClean="0"/>
              <a:t>Book Previews</a:t>
            </a:r>
          </a:p>
          <a:p>
            <a:r>
              <a:rPr lang="en-US" dirty="0" smtClean="0"/>
              <a:t>Independent Reading</a:t>
            </a:r>
          </a:p>
          <a:p>
            <a:r>
              <a:rPr lang="en-US" dirty="0" smtClean="0"/>
              <a:t>Mini-lessons</a:t>
            </a:r>
          </a:p>
          <a:p>
            <a:r>
              <a:rPr lang="en-US" dirty="0" smtClean="0"/>
              <a:t>Cooperative study groups</a:t>
            </a:r>
          </a:p>
          <a:p>
            <a:r>
              <a:rPr lang="en-US" dirty="0" smtClean="0"/>
              <a:t>Workshops</a:t>
            </a:r>
          </a:p>
          <a:p>
            <a:r>
              <a:rPr lang="en-US" dirty="0" smtClean="0"/>
              <a:t>Individual conferences</a:t>
            </a:r>
          </a:p>
          <a:p>
            <a:r>
              <a:rPr lang="en-US" dirty="0" smtClean="0"/>
              <a:t>Journal buddies</a:t>
            </a:r>
          </a:p>
          <a:p>
            <a:endParaRPr lang="en-US" dirty="0"/>
          </a:p>
        </p:txBody>
      </p:sp>
      <p:pic>
        <p:nvPicPr>
          <p:cNvPr id="4" name="Picture 4" descr="http://theclassroomtourist.files.wordpress.com/2013/09/journal-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676400"/>
            <a:ext cx="325755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Learning Journals?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The purpose of a learning Journal is to support academic inquiry and to create a history of learning that informs both the student journalist and the classroom teacher.</a:t>
            </a:r>
          </a:p>
          <a:p>
            <a:pPr>
              <a:buNone/>
            </a:pPr>
            <a:r>
              <a:rPr lang="en-US" sz="2400" dirty="0" smtClean="0"/>
              <a:t>Learning Journals: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Provide opportunities for students to explore ideas, ask questions, and respond personally to their experience.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 student is the primary audience for their journal.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Are workbooks that are created to be visited again and again, as students grow in their understanding of a topic, use their notes and responses to share ideas with other students.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They are a way for students to communicate with teachers and parents.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a Learning Journal look like?</a:t>
            </a:r>
            <a:endParaRPr lang="en-US" dirty="0"/>
          </a:p>
        </p:txBody>
      </p:sp>
      <p:pic>
        <p:nvPicPr>
          <p:cNvPr id="8194" name="Picture 2" descr="http://www.essentiallearningproducts.com/media/elp/content/writing/sharing_the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3228975" cy="2066925"/>
          </a:xfrm>
          <a:prstGeom prst="rect">
            <a:avLst/>
          </a:prstGeom>
          <a:noFill/>
        </p:spPr>
      </p:pic>
      <p:pic>
        <p:nvPicPr>
          <p:cNvPr id="8196" name="Picture 4" descr="http://theclassroomtourist.files.wordpress.com/2013/09/journal-exam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676400"/>
            <a:ext cx="3257550" cy="4343400"/>
          </a:xfrm>
          <a:prstGeom prst="rect">
            <a:avLst/>
          </a:prstGeom>
          <a:noFill/>
        </p:spPr>
      </p:pic>
      <p:pic>
        <p:nvPicPr>
          <p:cNvPr id="8198" name="Picture 6" descr="http://4.bp.blogspot.com/-uG__dgk8ayc/T8VTOnMd9oI/AAAAAAAADp8/7G3s1zmesSU/s1600/journal+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505200"/>
            <a:ext cx="39624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Journals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876800"/>
          </a:xfrm>
        </p:spPr>
        <p:txBody>
          <a:bodyPr>
            <a:normAutofit fontScale="25000" lnSpcReduction="20000"/>
          </a:bodyPr>
          <a:lstStyle/>
          <a:p>
            <a:r>
              <a:rPr lang="en-US" sz="11100" b="1" dirty="0" smtClean="0"/>
              <a:t>Learning journal entries can be</a:t>
            </a:r>
            <a:r>
              <a:rPr lang="en-US" sz="11100" dirty="0" smtClean="0"/>
              <a:t>: </a:t>
            </a:r>
            <a:r>
              <a:rPr lang="en-US" sz="11100" dirty="0" err="1" smtClean="0"/>
              <a:t>Spontanious</a:t>
            </a:r>
            <a:r>
              <a:rPr lang="en-US" sz="11100" dirty="0" smtClean="0"/>
              <a:t>, Informal, Formal, Carefully Organized, Expressive, Exploratory</a:t>
            </a:r>
          </a:p>
          <a:p>
            <a:pPr>
              <a:buNone/>
            </a:pPr>
            <a:endParaRPr lang="en-US" sz="5800" dirty="0" smtClean="0"/>
          </a:p>
          <a:p>
            <a:r>
              <a:rPr lang="en-US" sz="12800" b="1" dirty="0" smtClean="0"/>
              <a:t>Types of Journals:</a:t>
            </a:r>
          </a:p>
          <a:p>
            <a:pPr marL="914400" lvl="1" indent="-514350">
              <a:buNone/>
            </a:pPr>
            <a:r>
              <a:rPr lang="en-US" sz="12800" dirty="0" smtClean="0"/>
              <a:t>1. Writing Journal</a:t>
            </a:r>
          </a:p>
          <a:p>
            <a:pPr marL="914400" lvl="1" indent="-514350">
              <a:buNone/>
            </a:pPr>
            <a:r>
              <a:rPr lang="en-US" sz="12800" dirty="0" smtClean="0"/>
              <a:t>2. Science Journal</a:t>
            </a:r>
          </a:p>
          <a:p>
            <a:pPr marL="914400" lvl="1" indent="-514350">
              <a:buNone/>
            </a:pPr>
            <a:r>
              <a:rPr lang="en-US" sz="12800" dirty="0" smtClean="0"/>
              <a:t>3. Social Studies Journal</a:t>
            </a:r>
          </a:p>
          <a:p>
            <a:pPr marL="914400" lvl="1" indent="-514350">
              <a:buNone/>
            </a:pPr>
            <a:r>
              <a:rPr lang="en-US" sz="12800" dirty="0" smtClean="0"/>
              <a:t>4. Math Journal</a:t>
            </a:r>
          </a:p>
          <a:p>
            <a:pPr marL="914400" lvl="1" indent="-514350">
              <a:buNone/>
            </a:pPr>
            <a:r>
              <a:rPr lang="en-US" sz="12800" dirty="0" smtClean="0"/>
              <a:t>5. Reading Journal</a:t>
            </a:r>
          </a:p>
          <a:p>
            <a:pPr marL="914400" lvl="1" indent="-514350">
              <a:buNone/>
            </a:pPr>
            <a:r>
              <a:rPr lang="en-US" sz="12800" dirty="0" smtClean="0"/>
              <a:t>6. What I Want to Know Journal</a:t>
            </a:r>
          </a:p>
          <a:p>
            <a:pPr marL="514350" indent="-514350">
              <a:buNone/>
            </a:pPr>
            <a:endParaRPr lang="en-US" sz="12800" dirty="0" smtClean="0"/>
          </a:p>
          <a:p>
            <a:pPr marL="514350" indent="-514350">
              <a:buNone/>
            </a:pPr>
            <a:endParaRPr lang="en-US" sz="12800" dirty="0" smtClean="0"/>
          </a:p>
          <a:p>
            <a:pPr marL="514350" indent="-514350">
              <a:buFont typeface="+mj-lt"/>
              <a:buAutoNum type="arabicPeriod"/>
            </a:pPr>
            <a:endParaRPr lang="en-US" sz="12800" dirty="0" smtClean="0"/>
          </a:p>
          <a:p>
            <a:pPr marL="1771650" lvl="3" indent="-514350">
              <a:buNone/>
            </a:pPr>
            <a:r>
              <a:rPr lang="en-US" sz="12800" dirty="0" smtClean="0"/>
              <a:t>	</a:t>
            </a:r>
            <a:endParaRPr lang="en-US" sz="12800" dirty="0"/>
          </a:p>
        </p:txBody>
      </p:sp>
      <p:pic>
        <p:nvPicPr>
          <p:cNvPr id="7170" name="Picture 2" descr="http://ts2.mm.bing.net/th?id=HN.608034538751460256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3622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Thinking Visible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Entries usually involve developmental spelling and grammar.</a:t>
            </a:r>
          </a:p>
          <a:p>
            <a:r>
              <a:rPr lang="en-US" dirty="0" smtClean="0"/>
              <a:t>Include any type of writing or drawing that is helpful to understand a concept or topic.</a:t>
            </a:r>
          </a:p>
          <a:p>
            <a:r>
              <a:rPr lang="en-US" dirty="0" smtClean="0"/>
              <a:t>Enables students to use their own ways of speaking and thinking about complex ideas.</a:t>
            </a:r>
          </a:p>
          <a:p>
            <a:r>
              <a:rPr lang="en-US" dirty="0" smtClean="0"/>
              <a:t>Helps make students thinking visible to teachers because it provides increased opportunities to obtain a more accurate view of student’s understanding and skill levels.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Formats For Journal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/>
              <a:t>Most teachers allow students to choose their own form of response but it is important to encourage experimentation with new forms.</a:t>
            </a:r>
          </a:p>
          <a:p>
            <a:r>
              <a:rPr lang="en-US" sz="1800" dirty="0" smtClean="0"/>
              <a:t>Essays- Longer Entries, may involve comparison and contrast, cause and effect, or persuasion. </a:t>
            </a:r>
          </a:p>
          <a:p>
            <a:r>
              <a:rPr lang="en-US" sz="1800" dirty="0" smtClean="0"/>
              <a:t>Outlines</a:t>
            </a:r>
          </a:p>
          <a:p>
            <a:r>
              <a:rPr lang="en-US" sz="1800" dirty="0" smtClean="0"/>
              <a:t>Quick Writes</a:t>
            </a:r>
          </a:p>
          <a:p>
            <a:r>
              <a:rPr lang="en-US" sz="1800" dirty="0" smtClean="0"/>
              <a:t>Inquiry writing </a:t>
            </a:r>
          </a:p>
          <a:p>
            <a:r>
              <a:rPr lang="en-US" sz="1800" dirty="0" smtClean="0"/>
              <a:t>Diary Entries/ Dialogues</a:t>
            </a:r>
          </a:p>
          <a:p>
            <a:r>
              <a:rPr lang="en-US" sz="1800" dirty="0" smtClean="0"/>
              <a:t>Practice or Fictional letters</a:t>
            </a:r>
          </a:p>
          <a:p>
            <a:r>
              <a:rPr lang="en-US" sz="1800" dirty="0" smtClean="0"/>
              <a:t>Quotes or Excerpts</a:t>
            </a:r>
          </a:p>
          <a:p>
            <a:r>
              <a:rPr lang="en-US" sz="1800" dirty="0" smtClean="0"/>
              <a:t>Magazine Articles</a:t>
            </a:r>
          </a:p>
          <a:p>
            <a:r>
              <a:rPr lang="en-US" sz="1800" dirty="0" smtClean="0"/>
              <a:t>Drawings </a:t>
            </a:r>
          </a:p>
          <a:p>
            <a:r>
              <a:rPr lang="en-US" sz="1800" dirty="0" smtClean="0"/>
              <a:t>Diagrams</a:t>
            </a:r>
          </a:p>
          <a:p>
            <a:r>
              <a:rPr lang="en-US" sz="1800" dirty="0" smtClean="0"/>
              <a:t>Charts/Graphs</a:t>
            </a:r>
          </a:p>
          <a:p>
            <a:r>
              <a:rPr lang="en-US" sz="1800" dirty="0" smtClean="0"/>
              <a:t>Poetry</a:t>
            </a:r>
          </a:p>
          <a:p>
            <a:endParaRPr lang="en-US" sz="1800" dirty="0"/>
          </a:p>
        </p:txBody>
      </p:sp>
      <p:pic>
        <p:nvPicPr>
          <p:cNvPr id="4" name="Picture 2" descr="http://ts4.mm.bing.net/th?id=HN.608041307631127429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819400"/>
            <a:ext cx="4229100" cy="3397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Guidelines for Right-Hand Page Entries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600200"/>
            <a:ext cx="4572000" cy="4724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What did you observe (see, hear, taste, smell, touch) related to the study?</a:t>
            </a:r>
          </a:p>
          <a:p>
            <a:r>
              <a:rPr lang="en-US" sz="2000" dirty="0" smtClean="0"/>
              <a:t>What did you read? (Title, Author, Pages)</a:t>
            </a:r>
          </a:p>
          <a:p>
            <a:r>
              <a:rPr lang="en-US" sz="2000" dirty="0" smtClean="0"/>
              <a:t>What Ideas did you discover?</a:t>
            </a:r>
          </a:p>
          <a:p>
            <a:r>
              <a:rPr lang="en-US" sz="2000" dirty="0" smtClean="0"/>
              <a:t>Who did you interview, and what did you learn?</a:t>
            </a:r>
          </a:p>
          <a:p>
            <a:r>
              <a:rPr lang="en-US" sz="2000" dirty="0" smtClean="0"/>
              <a:t>What problems are you working on?</a:t>
            </a:r>
          </a:p>
          <a:p>
            <a:r>
              <a:rPr lang="en-US" sz="2000" dirty="0" smtClean="0"/>
              <a:t>What experiment or demonstration did you set up?</a:t>
            </a:r>
          </a:p>
          <a:p>
            <a:r>
              <a:rPr lang="en-US" sz="2000" dirty="0" smtClean="0"/>
              <a:t>What did you learn from your discussions with your partner or group? </a:t>
            </a:r>
            <a:endParaRPr lang="en-US" sz="2000" dirty="0"/>
          </a:p>
        </p:txBody>
      </p:sp>
      <p:pic>
        <p:nvPicPr>
          <p:cNvPr id="5124" name="Picture 4" descr="http://ts4.mm.bing.net/th?id=HN.608056172514447235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Guidelines for Left Handed Page Entries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114800" cy="47545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What questions do you still have?</a:t>
            </a:r>
          </a:p>
          <a:p>
            <a:r>
              <a:rPr lang="en-US" sz="2000" dirty="0" smtClean="0"/>
              <a:t>What difficulties did you experiences?</a:t>
            </a:r>
          </a:p>
          <a:p>
            <a:r>
              <a:rPr lang="en-US" sz="2000" dirty="0" smtClean="0"/>
              <a:t>How will you change what you do as a result of this experience?</a:t>
            </a:r>
          </a:p>
          <a:p>
            <a:r>
              <a:rPr lang="en-US" sz="2000" dirty="0" smtClean="0"/>
              <a:t>What comments or reactions do you have?</a:t>
            </a:r>
          </a:p>
          <a:p>
            <a:r>
              <a:rPr lang="en-US" sz="2000" dirty="0" smtClean="0"/>
              <a:t>What did you enjoy?</a:t>
            </a:r>
          </a:p>
          <a:p>
            <a:r>
              <a:rPr lang="en-US" sz="2000" dirty="0" smtClean="0"/>
              <a:t>What did you dislike?</a:t>
            </a:r>
          </a:p>
          <a:p>
            <a:r>
              <a:rPr lang="en-US" sz="2000" dirty="0" smtClean="0"/>
              <a:t>Can you translate what you learned into a drawing, graph, map </a:t>
            </a:r>
            <a:r>
              <a:rPr lang="en-US" sz="2000" dirty="0" err="1" smtClean="0"/>
              <a:t>ect</a:t>
            </a:r>
            <a:r>
              <a:rPr lang="en-US" sz="2000" dirty="0" smtClean="0"/>
              <a:t>. ?</a:t>
            </a:r>
            <a:endParaRPr lang="en-US" sz="2000" dirty="0"/>
          </a:p>
        </p:txBody>
      </p:sp>
      <p:pic>
        <p:nvPicPr>
          <p:cNvPr id="4098" name="Picture 2" descr="http://ts3.mm.bing.net/th?id=HN.608027761308467957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828800"/>
            <a:ext cx="29718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Learning Journals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600200"/>
            <a:ext cx="38862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Students are apple to communicate with other students on cooperative research projects.</a:t>
            </a:r>
          </a:p>
          <a:p>
            <a:r>
              <a:rPr lang="en-US" sz="2400" dirty="0" smtClean="0"/>
              <a:t>Students can create cooperative journals.</a:t>
            </a:r>
          </a:p>
          <a:p>
            <a:r>
              <a:rPr lang="en-US" sz="2400" dirty="0" smtClean="0"/>
              <a:t>Answer each others questions</a:t>
            </a:r>
          </a:p>
          <a:p>
            <a:r>
              <a:rPr lang="en-US" sz="2400" dirty="0" smtClean="0"/>
              <a:t>Share opinions</a:t>
            </a:r>
          </a:p>
          <a:p>
            <a:r>
              <a:rPr lang="en-US" sz="2400" dirty="0" smtClean="0"/>
              <a:t>Respond to information related to content areas.</a:t>
            </a:r>
            <a:endParaRPr lang="en-US" sz="2400" dirty="0"/>
          </a:p>
        </p:txBody>
      </p:sp>
      <p:pic>
        <p:nvPicPr>
          <p:cNvPr id="3074" name="Picture 2" descr="http://www.macgasm.net/wp-content/uploads/2010/07/Journal-entry-example-w-tags-and-pic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38608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616</Words>
  <Application>Microsoft Office PowerPoint</Application>
  <PresentationFormat>On-screen Show (4:3)</PresentationFormat>
  <Paragraphs>80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Learning Journals</vt:lpstr>
      <vt:lpstr>Why Use Learning Journals?</vt:lpstr>
      <vt:lpstr>What does a Learning Journal look like?</vt:lpstr>
      <vt:lpstr>Learning Journals</vt:lpstr>
      <vt:lpstr>Making Thinking Visible</vt:lpstr>
      <vt:lpstr>Writing Formats For Journal Writing</vt:lpstr>
      <vt:lpstr>Guidelines for Right-Hand Page Entries</vt:lpstr>
      <vt:lpstr>Guidelines for Left Handed Page Entries</vt:lpstr>
      <vt:lpstr>Electronic Learning Journals</vt:lpstr>
      <vt:lpstr>Using Journals to Support Other Classroom Activities</vt:lpstr>
      <vt:lpstr>Supporting Other Classroom Activities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Journals</dc:title>
  <dc:creator>Teena and Daniel</dc:creator>
  <cp:lastModifiedBy>Teena and Daniel</cp:lastModifiedBy>
  <cp:revision>26</cp:revision>
  <dcterms:created xsi:type="dcterms:W3CDTF">2014-03-31T21:43:41Z</dcterms:created>
  <dcterms:modified xsi:type="dcterms:W3CDTF">2014-04-08T12:59:50Z</dcterms:modified>
</cp:coreProperties>
</file>